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150"/>
    <p:restoredTop sz="80854"/>
  </p:normalViewPr>
  <p:slideViewPr>
    <p:cSldViewPr snapToGrid="0" snapToObjects="1">
      <p:cViewPr varScale="1">
        <p:scale>
          <a:sx n="98" d="100"/>
          <a:sy n="98" d="100"/>
        </p:scale>
        <p:origin x="224" y="25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compound</a:t>
            </a:r>
            <a:r>
              <a:rPr lang="en-US" sz="1200" b="0" i="0" kern="1200" dirty="0">
                <a:solidFill>
                  <a:schemeClr val="tx1"/>
                </a:solidFill>
                <a:effectLst/>
                <a:latin typeface="+mn-lt"/>
                <a:ea typeface="+mn-ea"/>
                <a:cs typeface="+mn-cs"/>
              </a:rPr>
              <a:t> score is computed by summing the valence scores of each word in the lexicon, adjusted according to the rules, and then normalized to be between -1 (most extreme negative) and +1 (most extreme positive). This is the most useful metric if you want a single unidimensional measure of sentiment for a given sentence. Calling it a 'normalized, weighted composite score' is accurate.</a:t>
            </a:r>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5</a:t>
            </a:fld>
            <a:endParaRPr lang="en-US" dirty="0"/>
          </a:p>
        </p:txBody>
      </p:sp>
    </p:spTree>
    <p:extLst>
      <p:ext uri="{BB962C8B-B14F-4D97-AF65-F5344CB8AC3E}">
        <p14:creationId xmlns:p14="http://schemas.microsoft.com/office/powerpoint/2010/main" val="172029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Jeff’s data</a:t>
            </a:r>
          </a:p>
        </p:txBody>
      </p:sp>
      <p:sp>
        <p:nvSpPr>
          <p:cNvPr id="4" name="Slide Number Placeholder 3"/>
          <p:cNvSpPr>
            <a:spLocks noGrp="1"/>
          </p:cNvSpPr>
          <p:nvPr>
            <p:ph type="sldNum" sz="quarter" idx="10"/>
          </p:nvPr>
        </p:nvSpPr>
        <p:spPr/>
        <p:txBody>
          <a:bodyPr/>
          <a:lstStyle/>
          <a:p>
            <a:fld id="{FA855EFC-39B9-104D-AE59-30A96B5EA9FF}" type="slidenum">
              <a:rPr lang="en-US" smtClean="0"/>
              <a:t>6</a:t>
            </a:fld>
            <a:endParaRPr lang="en-US" dirty="0"/>
          </a:p>
        </p:txBody>
      </p:sp>
    </p:spTree>
    <p:extLst>
      <p:ext uri="{BB962C8B-B14F-4D97-AF65-F5344CB8AC3E}">
        <p14:creationId xmlns:p14="http://schemas.microsoft.com/office/powerpoint/2010/main" val="100162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10</a:t>
            </a:fld>
            <a:endParaRPr lang="en-US" dirty="0"/>
          </a:p>
        </p:txBody>
      </p:sp>
    </p:spTree>
    <p:extLst>
      <p:ext uri="{BB962C8B-B14F-4D97-AF65-F5344CB8AC3E}">
        <p14:creationId xmlns:p14="http://schemas.microsoft.com/office/powerpoint/2010/main" val="130780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30% of song’s lyrics and 2000 calls or 500 lyrics per day</a:t>
            </a:r>
          </a:p>
          <a:p>
            <a:endParaRPr lang="en-US" dirty="0"/>
          </a:p>
          <a:p>
            <a:r>
              <a:rPr lang="en-US" dirty="0"/>
              <a:t>- Scrub outliers in data set</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7/28/18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7/28/18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7/28/18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7/28/18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7/28/18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7/28/18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7/28/18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7/28/18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7/28/18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7/28/18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7/28/18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7/28/18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A9013-62B2-2146-9C2B-2040B2B1FDA8}"/>
              </a:ext>
            </a:extLst>
          </p:cNvPr>
          <p:cNvPicPr>
            <a:picLocks noChangeAspect="1"/>
          </p:cNvPicPr>
          <p:nvPr/>
        </p:nvPicPr>
        <p:blipFill rotWithShape="1">
          <a:blip r:embed="rId3"/>
          <a:srcRect t="45920" b="6212"/>
          <a:stretch/>
        </p:blipFill>
        <p:spPr>
          <a:xfrm>
            <a:off x="5129172" y="889000"/>
            <a:ext cx="6448147" cy="3086576"/>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3797300"/>
            <a:ext cx="10515600" cy="2634614"/>
          </a:xfrm>
        </p:spPr>
        <p:txBody>
          <a:bodyPr>
            <a:normAutofit/>
          </a:bodyPr>
          <a:lstStyle/>
          <a:p>
            <a:pPr marL="0" indent="0">
              <a:buNone/>
            </a:pPr>
            <a:r>
              <a:rPr lang="en-US" i="1" dirty="0"/>
              <a:t>Approximately 42+% of the variation in negative sentiment score is accounted for by the variation time. We feel comfortable, because the data is </a:t>
            </a:r>
            <a:r>
              <a:rPr lang="en-US" i="1" dirty="0">
                <a:solidFill>
                  <a:srgbClr val="EB333F"/>
                </a:solidFill>
              </a:rPr>
              <a:t>approximately normally distributed </a:t>
            </a:r>
            <a:r>
              <a:rPr lang="en-US" i="1" dirty="0"/>
              <a:t>based on the shape of the histogram. Additionally, the p-value is 0+ which is &lt; 0.05. </a:t>
            </a:r>
          </a:p>
          <a:p>
            <a:pPr marL="0" indent="0">
              <a:buNone/>
            </a:pPr>
            <a:r>
              <a:rPr lang="en-US" i="1" dirty="0"/>
              <a:t>We reject the null hypothesis (Ho) in favor of the alternative. These two variables are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graphicFrame>
        <p:nvGraphicFramePr>
          <p:cNvPr id="6" name="Table 5">
            <a:extLst>
              <a:ext uri="{FF2B5EF4-FFF2-40B4-BE49-F238E27FC236}">
                <a16:creationId xmlns:a16="http://schemas.microsoft.com/office/drawing/2014/main" id="{2CEA40EC-7362-814E-8EB0-AC3F4EDAE85B}"/>
              </a:ext>
            </a:extLst>
          </p:cNvPr>
          <p:cNvGraphicFramePr>
            <a:graphicFrameLocks noGrp="1"/>
          </p:cNvGraphicFramePr>
          <p:nvPr>
            <p:extLst>
              <p:ext uri="{D42A27DB-BD31-4B8C-83A1-F6EECF244321}">
                <p14:modId xmlns:p14="http://schemas.microsoft.com/office/powerpoint/2010/main" val="2990089359"/>
              </p:ext>
            </p:extLst>
          </p:nvPr>
        </p:nvGraphicFramePr>
        <p:xfrm>
          <a:off x="1003300" y="1348422"/>
          <a:ext cx="4724400" cy="2239424"/>
        </p:xfrm>
        <a:graphic>
          <a:graphicData uri="http://schemas.openxmlformats.org/drawingml/2006/table">
            <a:tbl>
              <a:tblPr firstRow="1" bandRow="1">
                <a:tableStyleId>{2D5ABB26-0587-4C30-8999-92F81FD0307C}</a:tableStyleId>
              </a:tblPr>
              <a:tblGrid>
                <a:gridCol w="944880">
                  <a:extLst>
                    <a:ext uri="{9D8B030D-6E8A-4147-A177-3AD203B41FA5}">
                      <a16:colId xmlns:a16="http://schemas.microsoft.com/office/drawing/2014/main" val="1798830903"/>
                    </a:ext>
                  </a:extLst>
                </a:gridCol>
                <a:gridCol w="944880">
                  <a:extLst>
                    <a:ext uri="{9D8B030D-6E8A-4147-A177-3AD203B41FA5}">
                      <a16:colId xmlns:a16="http://schemas.microsoft.com/office/drawing/2014/main" val="731521733"/>
                    </a:ext>
                  </a:extLst>
                </a:gridCol>
                <a:gridCol w="944880">
                  <a:extLst>
                    <a:ext uri="{9D8B030D-6E8A-4147-A177-3AD203B41FA5}">
                      <a16:colId xmlns:a16="http://schemas.microsoft.com/office/drawing/2014/main" val="946718928"/>
                    </a:ext>
                  </a:extLst>
                </a:gridCol>
                <a:gridCol w="944880">
                  <a:extLst>
                    <a:ext uri="{9D8B030D-6E8A-4147-A177-3AD203B41FA5}">
                      <a16:colId xmlns:a16="http://schemas.microsoft.com/office/drawing/2014/main" val="571648935"/>
                    </a:ext>
                  </a:extLst>
                </a:gridCol>
                <a:gridCol w="944880">
                  <a:extLst>
                    <a:ext uri="{9D8B030D-6E8A-4147-A177-3AD203B41FA5}">
                      <a16:colId xmlns:a16="http://schemas.microsoft.com/office/drawing/2014/main" val="2488707163"/>
                    </a:ext>
                  </a:extLst>
                </a:gridCol>
              </a:tblGrid>
              <a:tr h="628802">
                <a:tc>
                  <a:txBody>
                    <a:bodyPr/>
                    <a:lstStyle/>
                    <a:p>
                      <a:pPr algn="ctr"/>
                      <a:r>
                        <a:rPr lang="en-US" b="1" dirty="0">
                          <a:solidFill>
                            <a:schemeClr val="bg1"/>
                          </a:solidFill>
                        </a:rPr>
                        <a:t>Trial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R</a:t>
                      </a:r>
                      <a:r>
                        <a:rPr lang="en-US" b="1" baseline="30000" dirty="0">
                          <a:solidFill>
                            <a:schemeClr val="bg1"/>
                          </a:solidFill>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err="1">
                          <a:solidFill>
                            <a:schemeClr val="bg1"/>
                          </a:solidFill>
                        </a:rPr>
                        <a:t>Std</a:t>
                      </a:r>
                      <a:r>
                        <a:rPr lang="en-US" b="1" dirty="0">
                          <a:solidFill>
                            <a:schemeClr val="bg1"/>
                          </a:solidFill>
                        </a:rPr>
                        <a:t> Err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P-Value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extLst>
                  <a:ext uri="{0D108BD9-81ED-4DB2-BD59-A6C34878D82A}">
                    <a16:rowId xmlns:a16="http://schemas.microsoft.com/office/drawing/2014/main" val="1183645558"/>
                  </a:ext>
                </a:extLst>
              </a:tr>
              <a:tr h="414954">
                <a:tc>
                  <a:txBody>
                    <a:bodyPr/>
                    <a:lstStyle/>
                    <a:p>
                      <a:pPr algn="ctr"/>
                      <a:r>
                        <a:rPr lang="en-US" dirty="0"/>
                        <a:t>S1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9568396"/>
                  </a:ext>
                </a:extLst>
              </a:tr>
              <a:tr h="414954">
                <a:tc>
                  <a:txBody>
                    <a:bodyPr/>
                    <a:lstStyle/>
                    <a:p>
                      <a:pPr algn="ctr"/>
                      <a:r>
                        <a:rPr lang="en-US" dirty="0"/>
                        <a:t>S2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3715141"/>
                  </a:ext>
                </a:extLst>
              </a:tr>
              <a:tr h="414954">
                <a:tc>
                  <a:txBody>
                    <a:bodyPr/>
                    <a:lstStyle/>
                    <a:p>
                      <a:pPr algn="ctr"/>
                      <a:r>
                        <a:rPr lang="en-US" dirty="0"/>
                        <a:t>S3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373417"/>
                  </a:ext>
                </a:extLst>
              </a:tr>
              <a:tr h="359315">
                <a:tc>
                  <a:txBody>
                    <a:bodyPr/>
                    <a:lstStyle/>
                    <a:p>
                      <a:pPr algn="ctr"/>
                      <a:r>
                        <a:rPr lang="en-US" dirty="0"/>
                        <a:t>S4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052913"/>
                  </a:ext>
                </a:extLst>
              </a:tr>
            </a:tbl>
          </a:graphicData>
        </a:graphic>
      </p:graphicFrame>
      <p:sp>
        <p:nvSpPr>
          <p:cNvPr id="10" name="5-Point Star 9">
            <a:extLst>
              <a:ext uri="{FF2B5EF4-FFF2-40B4-BE49-F238E27FC236}">
                <a16:creationId xmlns:a16="http://schemas.microsoft.com/office/drawing/2014/main" id="{71290C9F-7795-8945-94C6-069A08E0BC77}"/>
              </a:ext>
            </a:extLst>
          </p:cNvPr>
          <p:cNvSpPr/>
          <p:nvPr/>
        </p:nvSpPr>
        <p:spPr>
          <a:xfrm>
            <a:off x="1066800" y="2108200"/>
            <a:ext cx="228600"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a:p>
            <a:pPr lvl="1"/>
            <a:r>
              <a:rPr lang="en-US" dirty="0"/>
              <a:t>Consider other KPIs</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49" y="4708334"/>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0" y="4197282"/>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883214" y="4253865"/>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Haroon Ahmad (2 min)</a:t>
            </a:r>
          </a:p>
          <a:p>
            <a:endParaRPr lang="en-US" dirty="0"/>
          </a:p>
          <a:p>
            <a:r>
              <a:rPr lang="en-US" b="1" dirty="0"/>
              <a:t>Analysis</a:t>
            </a:r>
            <a:r>
              <a:rPr lang="en-US" dirty="0"/>
              <a:t> – Jeffrey Box (2 min)</a:t>
            </a:r>
          </a:p>
          <a:p>
            <a:endParaRPr lang="en-US" dirty="0"/>
          </a:p>
          <a:p>
            <a:r>
              <a:rPr lang="en-US" b="1" dirty="0"/>
              <a:t>Conclusion</a:t>
            </a:r>
            <a:r>
              <a:rPr lang="en-US" dirty="0"/>
              <a:t> – Gyuheui Choi (2 min)</a:t>
            </a:r>
          </a:p>
          <a:p>
            <a:endParaRPr lang="en-US" dirty="0"/>
          </a:p>
          <a:p>
            <a:r>
              <a:rPr lang="en-US" b="1" dirty="0"/>
              <a:t>Way Forward </a:t>
            </a:r>
            <a:r>
              <a:rPr lang="en-US" dirty="0"/>
              <a:t>– Richard Moses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25713150"/>
              </p:ext>
            </p:extLst>
          </p:nvPr>
        </p:nvGraphicFramePr>
        <p:xfrm>
          <a:off x="838200" y="2358209"/>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0060" y="1443810"/>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5660" y="1443810"/>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775" y="1443810"/>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4480" y="1428820"/>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701354"/>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396308"/>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149961"/>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672781"/>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4898163"/>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46465765"/>
              </p:ext>
            </p:extLst>
          </p:nvPr>
        </p:nvGraphicFramePr>
        <p:xfrm>
          <a:off x="7888825" y="2352419"/>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1488976402"/>
              </p:ext>
            </p:extLst>
          </p:nvPr>
        </p:nvGraphicFramePr>
        <p:xfrm>
          <a:off x="7888825" y="3015495"/>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3020267937"/>
              </p:ext>
            </p:extLst>
          </p:nvPr>
        </p:nvGraphicFramePr>
        <p:xfrm>
          <a:off x="7888825" y="3647686"/>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4106688905"/>
              </p:ext>
            </p:extLst>
          </p:nvPr>
        </p:nvGraphicFramePr>
        <p:xfrm>
          <a:off x="7888825" y="4880910"/>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pic>
        <p:nvPicPr>
          <p:cNvPr id="3" name="Picture 2">
            <a:extLst>
              <a:ext uri="{FF2B5EF4-FFF2-40B4-BE49-F238E27FC236}">
                <a16:creationId xmlns:a16="http://schemas.microsoft.com/office/drawing/2014/main" id="{EBE94191-8213-2241-B571-BAA74B029E93}"/>
              </a:ext>
            </a:extLst>
          </p:cNvPr>
          <p:cNvPicPr>
            <a:picLocks noChangeAspect="1"/>
          </p:cNvPicPr>
          <p:nvPr/>
        </p:nvPicPr>
        <p:blipFill rotWithShape="1">
          <a:blip r:embed="rId3"/>
          <a:srcRect l="5219" r="7950"/>
          <a:stretch/>
        </p:blipFill>
        <p:spPr>
          <a:xfrm>
            <a:off x="812799" y="597437"/>
            <a:ext cx="10160001" cy="5850467"/>
          </a:xfrm>
          <a:prstGeom prst="rect">
            <a:avLst/>
          </a:prstGeom>
        </p:spPr>
      </p:pic>
      <p:sp>
        <p:nvSpPr>
          <p:cNvPr id="4" name="Right Arrow 3">
            <a:extLst>
              <a:ext uri="{FF2B5EF4-FFF2-40B4-BE49-F238E27FC236}">
                <a16:creationId xmlns:a16="http://schemas.microsoft.com/office/drawing/2014/main" id="{14E98F14-D375-5149-97AE-3F3C05718613}"/>
              </a:ext>
            </a:extLst>
          </p:cNvPr>
          <p:cNvSpPr/>
          <p:nvPr/>
        </p:nvSpPr>
        <p:spPr>
          <a:xfrm rot="10800000">
            <a:off x="10547177" y="2636874"/>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BA9881-8B9D-5F49-8541-7716530DB513}"/>
              </a:ext>
            </a:extLst>
          </p:cNvPr>
          <p:cNvCxnSpPr/>
          <p:nvPr/>
        </p:nvCxnSpPr>
        <p:spPr>
          <a:xfrm flipV="1">
            <a:off x="2083981" y="2849526"/>
            <a:ext cx="8229600" cy="17862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8C888-F101-E14F-8855-18A6A6B65B4F}"/>
              </a:ext>
            </a:extLst>
          </p:cNvPr>
          <p:cNvSpPr/>
          <p:nvPr/>
        </p:nvSpPr>
        <p:spPr>
          <a:xfrm>
            <a:off x="1804581" y="1390787"/>
            <a:ext cx="6096000" cy="1200329"/>
          </a:xfrm>
          <a:prstGeom prst="rect">
            <a:avLst/>
          </a:prstGeom>
        </p:spPr>
        <p:txBody>
          <a:bodyPr>
            <a:spAutoFit/>
          </a:bodyPr>
          <a:lstStyle/>
          <a:p>
            <a:r>
              <a:rPr lang="en-US" dirty="0"/>
              <a:t>R = 0.65</a:t>
            </a:r>
          </a:p>
          <a:p>
            <a:r>
              <a:rPr lang="en-US" dirty="0"/>
              <a:t>R</a:t>
            </a:r>
            <a:r>
              <a:rPr lang="en-US" baseline="30000" dirty="0"/>
              <a:t>2</a:t>
            </a:r>
            <a:r>
              <a:rPr lang="en-US" dirty="0"/>
              <a:t> = 0.42</a:t>
            </a:r>
          </a:p>
          <a:p>
            <a:r>
              <a:rPr lang="en-US" dirty="0" err="1"/>
              <a:t>Std</a:t>
            </a:r>
            <a:r>
              <a:rPr lang="en-US" dirty="0"/>
              <a:t> Err = 7.3e-05 </a:t>
            </a:r>
          </a:p>
          <a:p>
            <a:r>
              <a:rPr lang="en-US" dirty="0"/>
              <a:t>P-Value = 3.1e-7</a:t>
            </a:r>
          </a:p>
        </p:txBody>
      </p:sp>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5CA5B285-CCB3-0C42-A836-E82107EDC213}"/>
              </a:ext>
            </a:extLst>
          </p:cNvPr>
          <p:cNvPicPr>
            <a:picLocks noChangeAspect="1"/>
          </p:cNvPicPr>
          <p:nvPr/>
        </p:nvPicPr>
        <p:blipFill rotWithShape="1">
          <a:blip r:embed="rId3"/>
          <a:srcRect l="6449" r="8971"/>
          <a:stretch/>
        </p:blipFill>
        <p:spPr>
          <a:xfrm>
            <a:off x="965199" y="531812"/>
            <a:ext cx="10007601" cy="5916092"/>
          </a:xfrm>
          <a:prstGeom prst="rect">
            <a:avLst/>
          </a:prstGeom>
        </p:spPr>
      </p:pic>
      <p:sp>
        <p:nvSpPr>
          <p:cNvPr id="6" name="Right Arrow 5">
            <a:extLst>
              <a:ext uri="{FF2B5EF4-FFF2-40B4-BE49-F238E27FC236}">
                <a16:creationId xmlns:a16="http://schemas.microsoft.com/office/drawing/2014/main" id="{83EC84AC-AFB5-1D4B-A3F9-9A470DA13812}"/>
              </a:ext>
            </a:extLst>
          </p:cNvPr>
          <p:cNvSpPr/>
          <p:nvPr/>
        </p:nvSpPr>
        <p:spPr>
          <a:xfrm rot="10800000">
            <a:off x="10589868" y="4253022"/>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C3C8F0E-705C-934A-903A-9D278292E528}"/>
              </a:ext>
            </a:extLst>
          </p:cNvPr>
          <p:cNvCxnSpPr>
            <a:cxnSpLocks/>
          </p:cNvCxnSpPr>
          <p:nvPr/>
        </p:nvCxnSpPr>
        <p:spPr>
          <a:xfrm>
            <a:off x="2126512" y="2368246"/>
            <a:ext cx="8321853" cy="208273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AFD3EC-D4F8-6344-9065-A6721729B7E9}"/>
              </a:ext>
            </a:extLst>
          </p:cNvPr>
          <p:cNvSpPr/>
          <p:nvPr/>
        </p:nvSpPr>
        <p:spPr>
          <a:xfrm>
            <a:off x="1765300" y="4463676"/>
            <a:ext cx="6096000" cy="1200329"/>
          </a:xfrm>
          <a:prstGeom prst="rect">
            <a:avLst/>
          </a:prstGeom>
        </p:spPr>
        <p:txBody>
          <a:bodyPr>
            <a:spAutoFit/>
          </a:bodyPr>
          <a:lstStyle/>
          <a:p>
            <a:r>
              <a:rPr lang="en-US" dirty="0"/>
              <a:t>R = -0.66</a:t>
            </a:r>
          </a:p>
          <a:p>
            <a:r>
              <a:rPr lang="en-US" dirty="0"/>
              <a:t>R</a:t>
            </a:r>
            <a:r>
              <a:rPr lang="en-US" baseline="30000" dirty="0"/>
              <a:t>2</a:t>
            </a:r>
            <a:r>
              <a:rPr lang="en-US" dirty="0"/>
              <a:t> = 0.44</a:t>
            </a:r>
          </a:p>
          <a:p>
            <a:r>
              <a:rPr lang="en-US" dirty="0" err="1"/>
              <a:t>Std</a:t>
            </a:r>
            <a:r>
              <a:rPr lang="en-US" dirty="0"/>
              <a:t> Err = 0.00</a:t>
            </a:r>
          </a:p>
          <a:p>
            <a:r>
              <a:rPr lang="en-US" dirty="0"/>
              <a:t>P-Value = 1.6e-07</a:t>
            </a:r>
          </a:p>
        </p:txBody>
      </p:sp>
    </p:spTree>
    <p:extLst>
      <p:ext uri="{BB962C8B-B14F-4D97-AF65-F5344CB8AC3E}">
        <p14:creationId xmlns:p14="http://schemas.microsoft.com/office/powerpoint/2010/main" val="212883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0B492175-FA82-B640-8530-CC1E7FAE4BF0}"/>
              </a:ext>
            </a:extLst>
          </p:cNvPr>
          <p:cNvPicPr>
            <a:picLocks noChangeAspect="1"/>
          </p:cNvPicPr>
          <p:nvPr/>
        </p:nvPicPr>
        <p:blipFill rotWithShape="1">
          <a:blip r:embed="rId3"/>
          <a:srcRect l="6179" r="9454"/>
          <a:stretch/>
        </p:blipFill>
        <p:spPr>
          <a:xfrm>
            <a:off x="916508" y="732371"/>
            <a:ext cx="10115550" cy="5994934"/>
          </a:xfrm>
          <a:prstGeom prst="rect">
            <a:avLst/>
          </a:prstGeom>
        </p:spPr>
      </p:pic>
      <p:sp>
        <p:nvSpPr>
          <p:cNvPr id="6" name="Right Arrow 5">
            <a:extLst>
              <a:ext uri="{FF2B5EF4-FFF2-40B4-BE49-F238E27FC236}">
                <a16:creationId xmlns:a16="http://schemas.microsoft.com/office/drawing/2014/main" id="{2EADB989-7A50-4842-A54E-F57C2F8BFA86}"/>
              </a:ext>
            </a:extLst>
          </p:cNvPr>
          <p:cNvSpPr/>
          <p:nvPr/>
        </p:nvSpPr>
        <p:spPr>
          <a:xfrm rot="10800000">
            <a:off x="10593534" y="3483056"/>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A4EB479-99C5-BE4B-9B0D-4294851425A5}"/>
              </a:ext>
            </a:extLst>
          </p:cNvPr>
          <p:cNvCxnSpPr>
            <a:cxnSpLocks/>
          </p:cNvCxnSpPr>
          <p:nvPr/>
        </p:nvCxnSpPr>
        <p:spPr>
          <a:xfrm flipV="1">
            <a:off x="2124635" y="3710641"/>
            <a:ext cx="8468899" cy="8202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90E7708-26C4-1948-8D13-A3B9621E41A0}"/>
              </a:ext>
            </a:extLst>
          </p:cNvPr>
          <p:cNvSpPr/>
          <p:nvPr/>
        </p:nvSpPr>
        <p:spPr>
          <a:xfrm>
            <a:off x="1727200" y="1458254"/>
            <a:ext cx="6096000" cy="1200329"/>
          </a:xfrm>
          <a:prstGeom prst="rect">
            <a:avLst/>
          </a:prstGeom>
        </p:spPr>
        <p:txBody>
          <a:bodyPr>
            <a:spAutoFit/>
          </a:bodyPr>
          <a:lstStyle/>
          <a:p>
            <a:r>
              <a:rPr lang="en-US" dirty="0"/>
              <a:t>R = 0.23</a:t>
            </a:r>
          </a:p>
          <a:p>
            <a:r>
              <a:rPr lang="en-US" dirty="0"/>
              <a:t>R</a:t>
            </a:r>
            <a:r>
              <a:rPr lang="en-US" baseline="30000" dirty="0"/>
              <a:t>2</a:t>
            </a:r>
            <a:r>
              <a:rPr lang="en-US" dirty="0"/>
              <a:t> = 0.05</a:t>
            </a:r>
          </a:p>
          <a:p>
            <a:r>
              <a:rPr lang="en-US" dirty="0" err="1"/>
              <a:t>Std</a:t>
            </a:r>
            <a:r>
              <a:rPr lang="en-US" dirty="0"/>
              <a:t> err = 0.00</a:t>
            </a:r>
          </a:p>
          <a:p>
            <a:r>
              <a:rPr lang="en-US" dirty="0"/>
              <a:t>P-Value = 0.11</a:t>
            </a:r>
          </a:p>
        </p:txBody>
      </p:sp>
    </p:spTree>
    <p:extLst>
      <p:ext uri="{BB962C8B-B14F-4D97-AF65-F5344CB8AC3E}">
        <p14:creationId xmlns:p14="http://schemas.microsoft.com/office/powerpoint/2010/main" val="213134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3" name="Picture 2">
            <a:extLst>
              <a:ext uri="{FF2B5EF4-FFF2-40B4-BE49-F238E27FC236}">
                <a16:creationId xmlns:a16="http://schemas.microsoft.com/office/drawing/2014/main" id="{F6B73DE1-7F07-4649-96C4-48926B5F3F55}"/>
              </a:ext>
            </a:extLst>
          </p:cNvPr>
          <p:cNvPicPr>
            <a:picLocks noChangeAspect="1"/>
          </p:cNvPicPr>
          <p:nvPr/>
        </p:nvPicPr>
        <p:blipFill rotWithShape="1">
          <a:blip r:embed="rId3"/>
          <a:srcRect l="6534" r="8287"/>
          <a:stretch/>
        </p:blipFill>
        <p:spPr>
          <a:xfrm>
            <a:off x="971549" y="742950"/>
            <a:ext cx="10029825" cy="5887517"/>
          </a:xfrm>
          <a:prstGeom prst="rect">
            <a:avLst/>
          </a:prstGeom>
        </p:spPr>
      </p:pic>
      <p:sp>
        <p:nvSpPr>
          <p:cNvPr id="6" name="Right Arrow 5">
            <a:extLst>
              <a:ext uri="{FF2B5EF4-FFF2-40B4-BE49-F238E27FC236}">
                <a16:creationId xmlns:a16="http://schemas.microsoft.com/office/drawing/2014/main" id="{4B4E6E58-D5D1-8942-9E6D-ED77C9816732}"/>
              </a:ext>
            </a:extLst>
          </p:cNvPr>
          <p:cNvSpPr/>
          <p:nvPr/>
        </p:nvSpPr>
        <p:spPr>
          <a:xfrm rot="10800000">
            <a:off x="10526243" y="4274288"/>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9BC4584-EEDD-F844-B087-DBB309B5CFE0}"/>
              </a:ext>
            </a:extLst>
          </p:cNvPr>
          <p:cNvCxnSpPr>
            <a:cxnSpLocks/>
          </p:cNvCxnSpPr>
          <p:nvPr/>
        </p:nvCxnSpPr>
        <p:spPr>
          <a:xfrm>
            <a:off x="2084294" y="2218765"/>
            <a:ext cx="8310282" cy="22456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B3CF7D-0407-474D-A680-51A8F9ECEAA7}"/>
              </a:ext>
            </a:extLst>
          </p:cNvPr>
          <p:cNvSpPr/>
          <p:nvPr/>
        </p:nvSpPr>
        <p:spPr>
          <a:xfrm>
            <a:off x="1715554" y="4584794"/>
            <a:ext cx="6096000" cy="1200329"/>
          </a:xfrm>
          <a:prstGeom prst="rect">
            <a:avLst/>
          </a:prstGeom>
        </p:spPr>
        <p:txBody>
          <a:bodyPr>
            <a:spAutoFit/>
          </a:bodyPr>
          <a:lstStyle/>
          <a:p>
            <a:r>
              <a:rPr lang="en-US" dirty="0"/>
              <a:t>R = -0.66</a:t>
            </a:r>
          </a:p>
          <a:p>
            <a:r>
              <a:rPr lang="en-US" dirty="0"/>
              <a:t>R</a:t>
            </a:r>
            <a:r>
              <a:rPr lang="en-US" baseline="30000" dirty="0"/>
              <a:t>2</a:t>
            </a:r>
            <a:r>
              <a:rPr lang="en-US" dirty="0"/>
              <a:t> = 0.43</a:t>
            </a:r>
          </a:p>
          <a:p>
            <a:r>
              <a:rPr lang="en-US" dirty="0" err="1"/>
              <a:t>Std</a:t>
            </a:r>
            <a:r>
              <a:rPr lang="en-US" dirty="0"/>
              <a:t> Err = 0. 00</a:t>
            </a:r>
          </a:p>
          <a:p>
            <a:r>
              <a:rPr lang="en-US" dirty="0"/>
              <a:t>P-Value = 1.9e-07</a:t>
            </a:r>
          </a:p>
        </p:txBody>
      </p:sp>
    </p:spTree>
    <p:extLst>
      <p:ext uri="{BB962C8B-B14F-4D97-AF65-F5344CB8AC3E}">
        <p14:creationId xmlns:p14="http://schemas.microsoft.com/office/powerpoint/2010/main" val="127343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1184</TotalTime>
  <Words>730</Words>
  <Application>Microsoft Macintosh PowerPoint</Application>
  <PresentationFormat>Widescreen</PresentationFormat>
  <Paragraphs>171</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55</cp:revision>
  <dcterms:created xsi:type="dcterms:W3CDTF">2018-07-26T03:49:00Z</dcterms:created>
  <dcterms:modified xsi:type="dcterms:W3CDTF">2018-07-28T16:09:45Z</dcterms:modified>
</cp:coreProperties>
</file>